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1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69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33.png" ContentType="image/png"/>
  <Override PartName="/ppt/media/image15.png" ContentType="image/png"/>
  <Override PartName="/ppt/media/image3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4.png" ContentType="image/png"/>
  <Override PartName="/ppt/media/image59.png" ContentType="image/png"/>
  <Override PartName="/ppt/media/image22.png" ContentType="image/png"/>
  <Override PartName="/ppt/media/image61.png" ContentType="image/png"/>
  <Override PartName="/ppt/media/image23.png" ContentType="image/png"/>
  <Override PartName="/ppt/media/image60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D4DD678-0F87-4328-9E08-1C1E344EF8F9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840" cy="4007520"/>
          </a:xfrm>
          <a:prstGeom prst="rect">
            <a:avLst/>
          </a:prstGeom>
        </p:spPr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We would like to share with describe briefly the model we have been building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840" cy="4007520"/>
          </a:xfrm>
          <a:prstGeom prst="rect">
            <a:avLst/>
          </a:prstGeom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We would like to share with describe briefly the model we have been building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840" cy="4007520"/>
          </a:xfrm>
          <a:prstGeom prst="rect">
            <a:avLst/>
          </a:prstGeom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We would like to share with describe briefly the model we have been building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20" Type="http://schemas.openxmlformats.org/officeDocument/2006/relationships/image" Target="../media/image48.png"/><Relationship Id="rId21" Type="http://schemas.openxmlformats.org/officeDocument/2006/relationships/image" Target="../media/image49.png"/><Relationship Id="rId22" Type="http://schemas.openxmlformats.org/officeDocument/2006/relationships/image" Target="../media/image50.png"/><Relationship Id="rId23" Type="http://schemas.openxmlformats.org/officeDocument/2006/relationships/image" Target="../media/image51.png"/><Relationship Id="rId2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0" y="1440000"/>
            <a:ext cx="10077480" cy="4227480"/>
          </a:xfrm>
          <a:prstGeom prst="rect">
            <a:avLst/>
          </a:prstGeom>
          <a:ln w="0"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936000" y="2736000"/>
            <a:ext cx="8421480" cy="10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Syst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em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Dyn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amic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s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Mod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el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for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Vent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ilatio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n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effe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ct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on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CO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VID-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19 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tran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smis</a:t>
            </a: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sion</a:t>
            </a: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40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Christian </a:t>
            </a: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Sørup</a:t>
            </a:r>
            <a:endParaRPr b="0" lang="en-GB" sz="20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Daniel </a:t>
            </a: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Sepulved</a:t>
            </a: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a</a:t>
            </a:r>
            <a:endParaRPr b="0" lang="en-GB" sz="20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06 May </a:t>
            </a: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2021</a:t>
            </a:r>
            <a:endParaRPr b="0" lang="en-GB" sz="2000" spc="-1" strike="noStrike"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0" y="96120"/>
            <a:ext cx="10077480" cy="5571360"/>
          </a:xfrm>
          <a:prstGeom prst="rect">
            <a:avLst/>
          </a:prstGeom>
          <a:ln w="0"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936000" y="1520640"/>
            <a:ext cx="8421480" cy="229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5400" spc="-1" strike="noStrike">
                <a:solidFill>
                  <a:srgbClr val="ffffff"/>
                </a:solidFill>
                <a:latin typeface="Arial"/>
                <a:ea typeface="DejaVu Sans"/>
              </a:rPr>
              <a:t>Application Example:</a:t>
            </a:r>
            <a:endParaRPr b="0" lang="en-GB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5400" spc="-1" strike="noStrike">
                <a:solidFill>
                  <a:srgbClr val="ffffff"/>
                </a:solidFill>
                <a:latin typeface="Arial"/>
                <a:ea typeface="DejaVu Sans"/>
              </a:rPr>
              <a:t>Let’s go to VENSIM</a:t>
            </a:r>
            <a:endParaRPr b="0" lang="en-GB" sz="5400" spc="-1" strike="noStrike"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_0"/>
          <p:cNvSpPr/>
          <p:nvPr/>
        </p:nvSpPr>
        <p:spPr>
          <a:xfrm>
            <a:off x="504000" y="226080"/>
            <a:ext cx="9069120" cy="49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Next Steps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0" y="96120"/>
            <a:ext cx="10077480" cy="5571360"/>
          </a:xfrm>
          <a:prstGeom prst="rect">
            <a:avLst/>
          </a:prstGeom>
          <a:ln w="0">
            <a:noFill/>
          </a:ln>
        </p:spPr>
      </p:pic>
      <p:sp>
        <p:nvSpPr>
          <p:cNvPr id="123" name="CustomShape 2_1"/>
          <p:cNvSpPr/>
          <p:nvPr/>
        </p:nvSpPr>
        <p:spPr>
          <a:xfrm>
            <a:off x="576000" y="864000"/>
            <a:ext cx="9069120" cy="38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buSzPct val="119959"/>
              <a:buBlip>
                <a:blip r:embed="rId2"/>
              </a:buBlip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Calibrate Model</a:t>
            </a:r>
            <a:endParaRPr b="0" lang="en-GB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Data for pathogen-infections-ventilation</a:t>
            </a:r>
            <a:endParaRPr b="0" lang="en-GB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3"/>
              </a:buBlip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Consider  particle size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4"/>
          <a:stretch/>
        </p:blipFill>
        <p:spPr>
          <a:xfrm>
            <a:off x="648000" y="2278440"/>
            <a:ext cx="6520320" cy="3265560"/>
          </a:xfrm>
          <a:prstGeom prst="rect">
            <a:avLst/>
          </a:prstGeom>
          <a:ln w="0">
            <a:noFill/>
          </a:ln>
        </p:spPr>
      </p:pic>
    </p:spTree>
  </p:cSld>
  <p:timing>
    <p:tnLst>
      <p:par>
        <p:cTn id="165" dur="indefinite" restart="never" nodeType="tmRoot">
          <p:childTnLst>
            <p:seq>
              <p:cTn id="166" dur="indefinite" nodeType="mainSeq">
                <p:childTnLst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0" y="96120"/>
            <a:ext cx="10077480" cy="5571360"/>
          </a:xfrm>
          <a:prstGeom prst="rect">
            <a:avLst/>
          </a:prstGeom>
          <a:ln w="0"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936000" y="1520640"/>
            <a:ext cx="8421480" cy="229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5400" spc="-1" strike="noStrike">
                <a:solidFill>
                  <a:srgbClr val="ffffff"/>
                </a:solidFill>
                <a:latin typeface="Arial"/>
                <a:ea typeface="DejaVu Sans"/>
              </a:rPr>
              <a:t>Thank you</a:t>
            </a:r>
            <a:endParaRPr b="0" lang="en-GB" sz="54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504000" y="226080"/>
            <a:ext cx="9069120" cy="49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Context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0" y="96120"/>
            <a:ext cx="10077480" cy="5571360"/>
          </a:xfrm>
          <a:prstGeom prst="rect">
            <a:avLst/>
          </a:prstGeom>
          <a:ln w="0">
            <a:noFill/>
          </a:ln>
        </p:spPr>
      </p:pic>
      <p:sp>
        <p:nvSpPr>
          <p:cNvPr id="48" name="CustomShape 2"/>
          <p:cNvSpPr/>
          <p:nvPr/>
        </p:nvSpPr>
        <p:spPr>
          <a:xfrm>
            <a:off x="576000" y="864000"/>
            <a:ext cx="9069120" cy="38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buSzPct val="119959"/>
              <a:buBlip>
                <a:blip r:embed="rId2"/>
              </a:buBlip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COVID-19 is transmissible through air</a:t>
            </a: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3"/>
              </a:buBlip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Transmissibility is dependent upon, among others, viral concentration in air</a:t>
            </a: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4"/>
              </a:buBlip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Ventilation has an effect on air viral concentration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5"/>
              </a:buBlip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Principal policy focus so far on:</a:t>
            </a:r>
            <a:endParaRPr b="0" lang="en-GB" sz="20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Distance guidelines (density, absolute distance)</a:t>
            </a:r>
            <a:endParaRPr b="0" lang="en-GB" sz="20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Personal air filters (masks)</a:t>
            </a:r>
            <a:endParaRPr b="0" lang="en-GB" sz="20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Generic ventilation guidelines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6"/>
              </a:buBlip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Opportunity for </a:t>
            </a:r>
            <a:endParaRPr b="0" lang="en-GB" sz="20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Scenario testing for different indoor environments</a:t>
            </a:r>
            <a:endParaRPr b="0" lang="en-GB" sz="20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Activity-dependent ventilation (e.g., Restaurants, Classrooms)</a:t>
            </a:r>
            <a:endParaRPr b="0" lang="en-GB" sz="20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Identification of Operational recommendations</a:t>
            </a:r>
            <a:endParaRPr b="0" lang="en-GB" sz="20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Ventilation System Characteristics (</a:t>
            </a:r>
            <a:r>
              <a:rPr b="0" i="1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Q, pf, RH</a:t>
            </a: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)</a:t>
            </a:r>
            <a:endParaRPr b="0" lang="en-GB" sz="20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Activity type and duration (e.g., number and length of school breaks)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504000" y="226080"/>
            <a:ext cx="9069120" cy="49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Proposal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outline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0" y="96120"/>
            <a:ext cx="10077480" cy="5571360"/>
          </a:xfrm>
          <a:prstGeom prst="rect">
            <a:avLst/>
          </a:prstGeom>
          <a:ln w="0">
            <a:noFill/>
          </a:ln>
        </p:spPr>
      </p:pic>
      <p:sp>
        <p:nvSpPr>
          <p:cNvPr id="51" name="CustomShape 2"/>
          <p:cNvSpPr/>
          <p:nvPr/>
        </p:nvSpPr>
        <p:spPr>
          <a:xfrm>
            <a:off x="576000" y="864000"/>
            <a:ext cx="9069120" cy="40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  <a:buSzPct val="119959"/>
              <a:buBlip>
                <a:blip r:embed="rId2"/>
              </a:buBlip>
            </a:pPr>
            <a:r>
              <a:rPr b="1" lang="en-GB" sz="2000" spc="-1" strike="noStrike" u="sng">
                <a:solidFill>
                  <a:srgbClr val="ffffff"/>
                </a:solidFill>
                <a:uFillTx/>
                <a:latin typeface="Arial"/>
                <a:ea typeface="DejaVu Sans"/>
              </a:rPr>
              <a:t>Develop a:</a:t>
            </a: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3"/>
              </a:buBlip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Simulation model of relationship between Transmission rate and:</a:t>
            </a:r>
            <a:endParaRPr b="0" lang="en-GB" sz="20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Ventilation, activity type, level of activity</a:t>
            </a: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4"/>
              </a:buBlip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Identify policy levers and their sensitivity</a:t>
            </a: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5"/>
              </a:buBlip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Apply to specific example cases </a:t>
            </a: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6"/>
              </a:buBlip>
            </a:pP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7"/>
              </a:buBlip>
            </a:pPr>
            <a:r>
              <a:rPr b="1" lang="en-GB" sz="2000" spc="-1" strike="noStrike" u="sng">
                <a:solidFill>
                  <a:srgbClr val="ffffff"/>
                </a:solidFill>
                <a:uFillTx/>
                <a:latin typeface="Arial"/>
                <a:ea typeface="DejaVu Sans"/>
              </a:rPr>
              <a:t>In order to:</a:t>
            </a: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8"/>
              </a:buBlip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Provide a learning platform with the explicit representation and simulation of:</a:t>
            </a:r>
            <a:endParaRPr b="0" lang="en-GB" sz="20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Accumulations (Sources of Inertia)</a:t>
            </a:r>
            <a:endParaRPr b="0" lang="en-GB" sz="20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Causal relationships</a:t>
            </a:r>
            <a:endParaRPr b="0" lang="en-GB" sz="20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Feedback Loops</a:t>
            </a:r>
            <a:endParaRPr b="0" lang="en-GB" sz="20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Exogenous versus Endogenous variables</a:t>
            </a: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9"/>
              </a:buBlip>
            </a:pP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10"/>
              </a:buBlip>
            </a:pPr>
            <a:r>
              <a:rPr b="1" lang="en-GB" sz="2000" spc="-1" strike="noStrike" u="sng">
                <a:solidFill>
                  <a:srgbClr val="ffffff"/>
                </a:solidFill>
                <a:uFillTx/>
                <a:latin typeface="Arial"/>
                <a:ea typeface="DejaVu Sans"/>
              </a:rPr>
              <a:t>Through the use of:</a:t>
            </a:r>
            <a:endParaRPr b="0" lang="en-GB" sz="20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SzPct val="119959"/>
              <a:buBlip>
                <a:blip r:embed="rId11"/>
              </a:buBlip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System Dynamics Method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504000" y="226080"/>
            <a:ext cx="9069120" cy="49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System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Dynamics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versus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traditional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control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0" y="96120"/>
            <a:ext cx="10077480" cy="5571360"/>
          </a:xfrm>
          <a:prstGeom prst="rect">
            <a:avLst/>
          </a:prstGeom>
          <a:ln w="0">
            <a:noFill/>
          </a:ln>
        </p:spPr>
      </p:pic>
      <p:sp>
        <p:nvSpPr>
          <p:cNvPr id="54" name="CustomShape 2"/>
          <p:cNvSpPr/>
          <p:nvPr/>
        </p:nvSpPr>
        <p:spPr>
          <a:xfrm>
            <a:off x="3672000" y="3960000"/>
            <a:ext cx="2589480" cy="1509840"/>
          </a:xfrm>
          <a:prstGeom prst="rect">
            <a:avLst/>
          </a:prstGeom>
          <a:solidFill>
            <a:srgbClr val="5983b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States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Dynamic modelling (over time) </a:t>
            </a:r>
            <a:endParaRPr b="0" lang="en-GB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en-GB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Polarity (Pos.&amp;Neg.)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Feedback (Pos. &amp; Neg.)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360000" y="1872000"/>
            <a:ext cx="2589480" cy="2157480"/>
          </a:xfrm>
          <a:prstGeom prst="rect">
            <a:avLst/>
          </a:prstGeom>
          <a:solidFill>
            <a:srgbClr val="5983b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Stock and Flow representation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States as Accumulations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Focus on Relationships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Important variables not necessarily quantified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6" name="CustomShape 4"/>
          <p:cNvSpPr/>
          <p:nvPr/>
        </p:nvSpPr>
        <p:spPr>
          <a:xfrm>
            <a:off x="6840000" y="1814760"/>
            <a:ext cx="2589480" cy="990720"/>
          </a:xfrm>
          <a:prstGeom prst="rect">
            <a:avLst/>
          </a:prstGeom>
          <a:solidFill>
            <a:srgbClr val="5983b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Frequency domain analysis</a:t>
            </a:r>
            <a:endParaRPr b="0" lang="en-GB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Focus on Transfer Function</a:t>
            </a:r>
            <a:endParaRPr b="0" lang="en-GB" sz="1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f10d0c"/>
              </a:buClr>
              <a:buFont typeface="Wingdings" charset="2"/>
              <a:buChar char=""/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Focus on stability of Frequency Response (Bode, Nyquist)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57" name="Group 5"/>
          <p:cNvGrpSpPr/>
          <p:nvPr/>
        </p:nvGrpSpPr>
        <p:grpSpPr>
          <a:xfrm>
            <a:off x="3150720" y="1847520"/>
            <a:ext cx="3794760" cy="2042280"/>
            <a:chOff x="3150720" y="1847520"/>
            <a:chExt cx="3794760" cy="2042280"/>
          </a:xfrm>
        </p:grpSpPr>
        <p:sp>
          <p:nvSpPr>
            <p:cNvPr id="58" name="CustomShape 6"/>
            <p:cNvSpPr/>
            <p:nvPr/>
          </p:nvSpPr>
          <p:spPr>
            <a:xfrm rot="19178400">
              <a:off x="6308280" y="1908360"/>
              <a:ext cx="285480" cy="357480"/>
            </a:xfrm>
            <a:custGeom>
              <a:avLst/>
              <a:gdLst/>
              <a:ahLst/>
              <a:rect l="l" t="t" r="r" b="b"/>
              <a:pathLst>
                <a:path w="803" h="1002">
                  <a:moveTo>
                    <a:pt x="0" y="268"/>
                  </a:moveTo>
                  <a:lnTo>
                    <a:pt x="394" y="267"/>
                  </a:lnTo>
                  <a:lnTo>
                    <a:pt x="394" y="0"/>
                  </a:lnTo>
                  <a:lnTo>
                    <a:pt x="802" y="499"/>
                  </a:lnTo>
                  <a:lnTo>
                    <a:pt x="395" y="1001"/>
                  </a:lnTo>
                  <a:lnTo>
                    <a:pt x="395" y="732"/>
                  </a:lnTo>
                  <a:lnTo>
                    <a:pt x="0" y="732"/>
                  </a:lnTo>
                  <a:lnTo>
                    <a:pt x="0" y="268"/>
                  </a:lnTo>
                </a:path>
              </a:pathLst>
            </a:custGeom>
            <a:solidFill>
              <a:srgbClr val="3465a4"/>
            </a:solidFill>
            <a:ln w="0"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9" name="Group 7"/>
            <p:cNvGrpSpPr/>
            <p:nvPr/>
          </p:nvGrpSpPr>
          <p:grpSpPr>
            <a:xfrm>
              <a:off x="3150720" y="1847520"/>
              <a:ext cx="3794760" cy="2042280"/>
              <a:chOff x="3150720" y="1847520"/>
              <a:chExt cx="3794760" cy="2042280"/>
            </a:xfrm>
          </p:grpSpPr>
          <p:sp>
            <p:nvSpPr>
              <p:cNvPr id="60" name="CustomShape 8"/>
              <p:cNvSpPr/>
              <p:nvPr/>
            </p:nvSpPr>
            <p:spPr>
              <a:xfrm>
                <a:off x="3150720" y="2016000"/>
                <a:ext cx="2492640" cy="1437480"/>
              </a:xfrm>
              <a:prstGeom prst="ellipse">
                <a:avLst/>
              </a:prstGeom>
              <a:solidFill>
                <a:srgbClr val="729fcf"/>
              </a:solidFill>
              <a:ln w="0">
                <a:solidFill>
                  <a:srgbClr val="000000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" name="CustomShape 9"/>
              <p:cNvSpPr/>
              <p:nvPr/>
            </p:nvSpPr>
            <p:spPr>
              <a:xfrm>
                <a:off x="3169800" y="2470680"/>
                <a:ext cx="1226160" cy="572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GB" sz="13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System Dynamics</a:t>
                </a:r>
                <a:endParaRPr b="0" lang="en-GB" sz="1300" spc="-1" strike="noStrike">
                  <a:latin typeface="Arial"/>
                </a:endParaRPr>
              </a:p>
            </p:txBody>
          </p:sp>
          <p:sp>
            <p:nvSpPr>
              <p:cNvPr id="62" name="CustomShape 10"/>
              <p:cNvSpPr/>
              <p:nvPr/>
            </p:nvSpPr>
            <p:spPr>
              <a:xfrm>
                <a:off x="4031280" y="2016000"/>
                <a:ext cx="2566080" cy="1437480"/>
              </a:xfrm>
              <a:prstGeom prst="ellipse">
                <a:avLst/>
              </a:prstGeom>
              <a:solidFill>
                <a:srgbClr val="77bc65">
                  <a:alpha val="35000"/>
                </a:srgbClr>
              </a:solidFill>
              <a:ln w="0">
                <a:solidFill>
                  <a:srgbClr val="000000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" name="CustomShape 11"/>
              <p:cNvSpPr/>
              <p:nvPr/>
            </p:nvSpPr>
            <p:spPr>
              <a:xfrm>
                <a:off x="5719320" y="2319120"/>
                <a:ext cx="1226160" cy="572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GB" sz="13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Control Theory</a:t>
                </a:r>
                <a:endParaRPr b="0" lang="en-GB" sz="1300" spc="-1" strike="noStrike">
                  <a:latin typeface="Arial"/>
                </a:endParaRPr>
              </a:p>
            </p:txBody>
          </p:sp>
          <p:sp>
            <p:nvSpPr>
              <p:cNvPr id="64" name="CustomShape 12"/>
              <p:cNvSpPr/>
              <p:nvPr/>
            </p:nvSpPr>
            <p:spPr>
              <a:xfrm rot="13503600">
                <a:off x="3235680" y="1896120"/>
                <a:ext cx="285480" cy="357480"/>
              </a:xfrm>
              <a:custGeom>
                <a:avLst/>
                <a:gdLst/>
                <a:ahLst/>
                <a:rect l="l" t="t" r="r" b="b"/>
                <a:pathLst>
                  <a:path w="802" h="1002">
                    <a:moveTo>
                      <a:pt x="0" y="268"/>
                    </a:moveTo>
                    <a:lnTo>
                      <a:pt x="394" y="268"/>
                    </a:lnTo>
                    <a:lnTo>
                      <a:pt x="394" y="0"/>
                    </a:lnTo>
                    <a:lnTo>
                      <a:pt x="801" y="500"/>
                    </a:lnTo>
                    <a:lnTo>
                      <a:pt x="395" y="1001"/>
                    </a:lnTo>
                    <a:lnTo>
                      <a:pt x="395" y="732"/>
                    </a:lnTo>
                    <a:lnTo>
                      <a:pt x="0" y="733"/>
                    </a:lnTo>
                    <a:lnTo>
                      <a:pt x="0" y="268"/>
                    </a:lnTo>
                  </a:path>
                </a:pathLst>
              </a:custGeom>
              <a:solidFill>
                <a:srgbClr val="3465a4"/>
              </a:solidFill>
              <a:ln w="0">
                <a:solidFill>
                  <a:srgbClr val="000000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" name="CustomShape 13"/>
              <p:cNvSpPr/>
              <p:nvPr/>
            </p:nvSpPr>
            <p:spPr>
              <a:xfrm rot="5325000">
                <a:off x="4543560" y="3422160"/>
                <a:ext cx="570240" cy="357480"/>
              </a:xfrm>
              <a:custGeom>
                <a:avLst/>
                <a:gdLst/>
                <a:ahLst/>
                <a:rect l="l" t="t" r="r" b="b"/>
                <a:pathLst>
                  <a:path w="1594" h="1002">
                    <a:moveTo>
                      <a:pt x="0" y="269"/>
                    </a:moveTo>
                    <a:lnTo>
                      <a:pt x="784" y="268"/>
                    </a:lnTo>
                    <a:lnTo>
                      <a:pt x="783" y="0"/>
                    </a:lnTo>
                    <a:lnTo>
                      <a:pt x="1593" y="500"/>
                    </a:lnTo>
                    <a:lnTo>
                      <a:pt x="784" y="1001"/>
                    </a:lnTo>
                    <a:lnTo>
                      <a:pt x="784" y="732"/>
                    </a:lnTo>
                    <a:lnTo>
                      <a:pt x="1" y="733"/>
                    </a:lnTo>
                    <a:lnTo>
                      <a:pt x="0" y="269"/>
                    </a:lnTo>
                  </a:path>
                </a:pathLst>
              </a:custGeom>
              <a:solidFill>
                <a:srgbClr val="3465a4"/>
              </a:solidFill>
              <a:ln w="0">
                <a:solidFill>
                  <a:srgbClr val="000000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66" name="" descr=""/>
          <p:cNvPicPr/>
          <p:nvPr/>
        </p:nvPicPr>
        <p:blipFill>
          <a:blip r:embed="rId2">
            <a:grayscl/>
          </a:blip>
          <a:stretch/>
        </p:blipFill>
        <p:spPr>
          <a:xfrm>
            <a:off x="648000" y="831240"/>
            <a:ext cx="2013480" cy="894240"/>
          </a:xfrm>
          <a:prstGeom prst="rect">
            <a:avLst/>
          </a:prstGeom>
          <a:ln w="0">
            <a:noFill/>
          </a:ln>
        </p:spPr>
      </p:pic>
      <p:pic>
        <p:nvPicPr>
          <p:cNvPr id="67" name="" descr=""/>
          <p:cNvPicPr/>
          <p:nvPr/>
        </p:nvPicPr>
        <p:blipFill>
          <a:blip r:embed="rId3"/>
          <a:stretch/>
        </p:blipFill>
        <p:spPr>
          <a:xfrm>
            <a:off x="6336000" y="864000"/>
            <a:ext cx="3296160" cy="828720"/>
          </a:xfrm>
          <a:prstGeom prst="rect">
            <a:avLst/>
          </a:prstGeom>
          <a:ln w="0"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dur="indefinite" nodeType="mainSeq">
                <p:childTnLst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216000" y="96120"/>
            <a:ext cx="9069120" cy="65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COVID-19 Model Equations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0" y="96120"/>
            <a:ext cx="10077480" cy="5571360"/>
          </a:xfrm>
          <a:prstGeom prst="rect">
            <a:avLst/>
          </a:prstGeom>
          <a:ln w="0">
            <a:noFill/>
          </a:ln>
        </p:spPr>
      </p:pic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432000" y="1267200"/>
            <a:ext cx="1530720" cy="283428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dist="35638" dir="2700000" blurRad="0">
              <a:srgbClr val="1c1c1c">
                <a:alpha val="40000"/>
              </a:srgbClr>
            </a:outerShdw>
          </a:effectLst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736000" y="772200"/>
            <a:ext cx="5462280" cy="289728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dist="35638" dir="2700000" blurRad="0">
              <a:srgbClr val="000000">
                <a:alpha val="35000"/>
              </a:srgbClr>
            </a:outerShdw>
          </a:effectLst>
        </p:spPr>
      </p:pic>
      <p:sp>
        <p:nvSpPr>
          <p:cNvPr id="72" name="CustomShape 2"/>
          <p:cNvSpPr/>
          <p:nvPr/>
        </p:nvSpPr>
        <p:spPr>
          <a:xfrm>
            <a:off x="360000" y="4176000"/>
            <a:ext cx="2229480" cy="68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700" spc="-1" strike="noStrike">
                <a:solidFill>
                  <a:srgbClr val="ffffff"/>
                </a:solidFill>
                <a:latin typeface="Arial"/>
                <a:ea typeface="DejaVu Sans"/>
              </a:rPr>
              <a:t>Model Source: Noakes, C.J., Beggs, C.B., Sleigh, P.A. and Kerr, K.G., 2006. Modelling the transmission of airborne infections in enclosed spaces. Epidemiology &amp; Infection, 134(5), pp.1082-1091.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73" name="CustomShape 3"/>
          <p:cNvSpPr/>
          <p:nvPr/>
        </p:nvSpPr>
        <p:spPr>
          <a:xfrm>
            <a:off x="3600000" y="2376000"/>
            <a:ext cx="717480" cy="645480"/>
          </a:xfrm>
          <a:prstGeom prst="ellipse">
            <a:avLst/>
          </a:prstGeom>
          <a:noFill/>
          <a:ln w="19080">
            <a:solidFill>
              <a:srgbClr val="f10d0c"/>
            </a:solidFill>
            <a:round/>
          </a:ln>
          <a:effectLst>
            <a:outerShdw dist="16800" dir="2700000" blurRad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4" name="CustomShape 5"/>
          <p:cNvSpPr/>
          <p:nvPr/>
        </p:nvSpPr>
        <p:spPr>
          <a:xfrm>
            <a:off x="2088000" y="1872000"/>
            <a:ext cx="501480" cy="501480"/>
          </a:xfrm>
          <a:custGeom>
            <a:avLst/>
            <a:gdLst/>
            <a:ahLst/>
            <a:rect l="l" t="t" r="r" b="b"/>
            <a:pathLst>
              <a:path w="1401" h="1401">
                <a:moveTo>
                  <a:pt x="0" y="376"/>
                </a:moveTo>
                <a:lnTo>
                  <a:pt x="689" y="376"/>
                </a:lnTo>
                <a:lnTo>
                  <a:pt x="689" y="0"/>
                </a:lnTo>
                <a:lnTo>
                  <a:pt x="1400" y="700"/>
                </a:lnTo>
                <a:lnTo>
                  <a:pt x="689" y="1400"/>
                </a:lnTo>
                <a:lnTo>
                  <a:pt x="689" y="1024"/>
                </a:lnTo>
                <a:lnTo>
                  <a:pt x="0" y="1024"/>
                </a:lnTo>
                <a:lnTo>
                  <a:pt x="0" y="376"/>
                </a:lnTo>
              </a:path>
            </a:pathLst>
          </a:custGeom>
          <a:solidFill>
            <a:srgbClr val="3465a4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6"/>
          <p:cNvSpPr/>
          <p:nvPr/>
        </p:nvSpPr>
        <p:spPr>
          <a:xfrm rot="20611800">
            <a:off x="4861080" y="4248360"/>
            <a:ext cx="1581480" cy="501480"/>
          </a:xfrm>
          <a:custGeom>
            <a:avLst/>
            <a:gdLst/>
            <a:ahLst/>
            <a:rect l="l" t="t" r="r" b="b"/>
            <a:pathLst>
              <a:path w="4404" h="1401">
                <a:moveTo>
                  <a:pt x="0" y="379"/>
                </a:moveTo>
                <a:lnTo>
                  <a:pt x="2165" y="377"/>
                </a:lnTo>
                <a:lnTo>
                  <a:pt x="2164" y="0"/>
                </a:lnTo>
                <a:lnTo>
                  <a:pt x="4403" y="698"/>
                </a:lnTo>
                <a:lnTo>
                  <a:pt x="2166" y="1400"/>
                </a:lnTo>
                <a:lnTo>
                  <a:pt x="2165" y="1024"/>
                </a:lnTo>
                <a:lnTo>
                  <a:pt x="2" y="1026"/>
                </a:lnTo>
                <a:lnTo>
                  <a:pt x="0" y="379"/>
                </a:lnTo>
              </a:path>
            </a:pathLst>
          </a:custGeom>
          <a:solidFill>
            <a:srgbClr val="3465a4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6" name="" descr=""/>
          <p:cNvPicPr/>
          <p:nvPr/>
        </p:nvPicPr>
        <p:blipFill>
          <a:blip r:embed="rId4"/>
          <a:stretch/>
        </p:blipFill>
        <p:spPr>
          <a:xfrm>
            <a:off x="8403480" y="792000"/>
            <a:ext cx="1518120" cy="1296000"/>
          </a:xfrm>
          <a:prstGeom prst="rect">
            <a:avLst/>
          </a:prstGeom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5"/>
          <a:stretch/>
        </p:blipFill>
        <p:spPr>
          <a:xfrm>
            <a:off x="6608880" y="3960000"/>
            <a:ext cx="807120" cy="598680"/>
          </a:xfrm>
          <a:prstGeom prst="rect">
            <a:avLst/>
          </a:prstGeom>
          <a:ln w="0">
            <a:noFill/>
          </a:ln>
        </p:spPr>
      </p:pic>
      <p:pic>
        <p:nvPicPr>
          <p:cNvPr id="78" name="" descr=""/>
          <p:cNvPicPr/>
          <p:nvPr/>
        </p:nvPicPr>
        <p:blipFill>
          <a:blip r:embed="rId6"/>
          <a:stretch/>
        </p:blipFill>
        <p:spPr>
          <a:xfrm>
            <a:off x="2758680" y="3983040"/>
            <a:ext cx="1633320" cy="408960"/>
          </a:xfrm>
          <a:prstGeom prst="rect">
            <a:avLst/>
          </a:prstGeom>
          <a:ln w="0">
            <a:noFill/>
          </a:ln>
        </p:spPr>
      </p:pic>
      <p:pic>
        <p:nvPicPr>
          <p:cNvPr id="79" name="" descr=""/>
          <p:cNvPicPr/>
          <p:nvPr/>
        </p:nvPicPr>
        <p:blipFill>
          <a:blip r:embed="rId7"/>
          <a:stretch/>
        </p:blipFill>
        <p:spPr>
          <a:xfrm>
            <a:off x="2736000" y="4464000"/>
            <a:ext cx="1656000" cy="821160"/>
          </a:xfrm>
          <a:prstGeom prst="rect">
            <a:avLst/>
          </a:prstGeom>
          <a:ln w="0">
            <a:noFill/>
          </a:ln>
        </p:spPr>
      </p:pic>
      <p:sp>
        <p:nvSpPr>
          <p:cNvPr id="80" name="CustomShape 4"/>
          <p:cNvSpPr/>
          <p:nvPr/>
        </p:nvSpPr>
        <p:spPr>
          <a:xfrm>
            <a:off x="2670480" y="3894480"/>
            <a:ext cx="717480" cy="1509480"/>
          </a:xfrm>
          <a:prstGeom prst="ellipse">
            <a:avLst/>
          </a:prstGeom>
          <a:noFill/>
          <a:ln w="19080">
            <a:solidFill>
              <a:srgbClr val="f10d0c"/>
            </a:solidFill>
            <a:round/>
          </a:ln>
          <a:effectLst>
            <a:outerShdw dist="16800" dir="2700000" blurRad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226080"/>
            <a:ext cx="9069120" cy="94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Ventilation : Simple Ventilation System 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0" y="96120"/>
            <a:ext cx="10077480" cy="5571360"/>
          </a:xfrm>
          <a:prstGeom prst="rect">
            <a:avLst/>
          </a:prstGeom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1224000" y="1008000"/>
            <a:ext cx="7531560" cy="4284720"/>
          </a:xfrm>
          <a:prstGeom prst="rect">
            <a:avLst/>
          </a:prstGeom>
          <a:ln w="0">
            <a:noFill/>
          </a:ln>
        </p:spPr>
      </p:pic>
      <p:sp>
        <p:nvSpPr>
          <p:cNvPr id="84" name="CustomShape 2"/>
          <p:cNvSpPr/>
          <p:nvPr/>
        </p:nvSpPr>
        <p:spPr>
          <a:xfrm>
            <a:off x="7200000" y="2749680"/>
            <a:ext cx="717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C(t)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3"/>
          <a:stretch/>
        </p:blipFill>
        <p:spPr>
          <a:xfrm>
            <a:off x="6276240" y="2460240"/>
            <a:ext cx="57960" cy="57960"/>
          </a:xfrm>
          <a:prstGeom prst="rect">
            <a:avLst/>
          </a:prstGeom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4"/>
          <a:stretch/>
        </p:blipFill>
        <p:spPr>
          <a:xfrm>
            <a:off x="6480000" y="2676240"/>
            <a:ext cx="57960" cy="5796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5"/>
          <a:stretch/>
        </p:blipFill>
        <p:spPr>
          <a:xfrm>
            <a:off x="6636240" y="2520000"/>
            <a:ext cx="57960" cy="57960"/>
          </a:xfrm>
          <a:prstGeom prst="rect">
            <a:avLst/>
          </a:prstGeom>
          <a:ln w="0">
            <a:noFill/>
          </a:ln>
        </p:spPr>
      </p:pic>
      <p:pic>
        <p:nvPicPr>
          <p:cNvPr id="88" name="" descr=""/>
          <p:cNvPicPr/>
          <p:nvPr/>
        </p:nvPicPr>
        <p:blipFill>
          <a:blip r:embed="rId6"/>
          <a:stretch/>
        </p:blipFill>
        <p:spPr>
          <a:xfrm>
            <a:off x="6852240" y="2964240"/>
            <a:ext cx="57960" cy="5796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7"/>
          <a:stretch/>
        </p:blipFill>
        <p:spPr>
          <a:xfrm>
            <a:off x="6276240" y="2460240"/>
            <a:ext cx="57960" cy="5796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8"/>
          <a:stretch/>
        </p:blipFill>
        <p:spPr>
          <a:xfrm>
            <a:off x="7488000" y="2448000"/>
            <a:ext cx="57960" cy="5796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9"/>
          <a:stretch/>
        </p:blipFill>
        <p:spPr>
          <a:xfrm>
            <a:off x="6060240" y="2952000"/>
            <a:ext cx="57960" cy="5796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10"/>
          <a:stretch/>
        </p:blipFill>
        <p:spPr>
          <a:xfrm>
            <a:off x="6768000" y="3396240"/>
            <a:ext cx="57960" cy="5796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11"/>
          <a:stretch/>
        </p:blipFill>
        <p:spPr>
          <a:xfrm>
            <a:off x="5844240" y="2460240"/>
            <a:ext cx="57960" cy="5796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12"/>
          <a:stretch/>
        </p:blipFill>
        <p:spPr>
          <a:xfrm>
            <a:off x="7356240" y="3384000"/>
            <a:ext cx="57960" cy="5796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13"/>
          <a:stretch/>
        </p:blipFill>
        <p:spPr>
          <a:xfrm>
            <a:off x="7212240" y="2736000"/>
            <a:ext cx="57960" cy="5796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14"/>
          <a:stretch/>
        </p:blipFill>
        <p:spPr>
          <a:xfrm>
            <a:off x="7788240" y="3456000"/>
            <a:ext cx="57960" cy="57960"/>
          </a:xfrm>
          <a:prstGeom prst="rect">
            <a:avLst/>
          </a:prstGeom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15"/>
          <a:stretch/>
        </p:blipFill>
        <p:spPr>
          <a:xfrm>
            <a:off x="7992000" y="1584000"/>
            <a:ext cx="57960" cy="5796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16"/>
          <a:stretch/>
        </p:blipFill>
        <p:spPr>
          <a:xfrm>
            <a:off x="7992000" y="2028240"/>
            <a:ext cx="57960" cy="5796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17"/>
          <a:stretch/>
        </p:blipFill>
        <p:spPr>
          <a:xfrm>
            <a:off x="6348240" y="1656000"/>
            <a:ext cx="57960" cy="5796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18"/>
          <a:stretch/>
        </p:blipFill>
        <p:spPr>
          <a:xfrm>
            <a:off x="7488000" y="2448000"/>
            <a:ext cx="57960" cy="5796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19"/>
          <a:stretch/>
        </p:blipFill>
        <p:spPr>
          <a:xfrm>
            <a:off x="5484240" y="1740240"/>
            <a:ext cx="57960" cy="5796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20"/>
          <a:stretch/>
        </p:blipFill>
        <p:spPr>
          <a:xfrm>
            <a:off x="3684240" y="1656000"/>
            <a:ext cx="57960" cy="5796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21"/>
          <a:stretch/>
        </p:blipFill>
        <p:spPr>
          <a:xfrm>
            <a:off x="2232000" y="2028240"/>
            <a:ext cx="57960" cy="57960"/>
          </a:xfrm>
          <a:prstGeom prst="rect">
            <a:avLst/>
          </a:prstGeom>
          <a:ln w="0">
            <a:noFill/>
          </a:ln>
        </p:spPr>
      </p:pic>
      <p:pic>
        <p:nvPicPr>
          <p:cNvPr id="104" name="" descr=""/>
          <p:cNvPicPr/>
          <p:nvPr/>
        </p:nvPicPr>
        <p:blipFill>
          <a:blip r:embed="rId22"/>
          <a:stretch/>
        </p:blipFill>
        <p:spPr>
          <a:xfrm>
            <a:off x="2388240" y="2892240"/>
            <a:ext cx="57960" cy="5796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23"/>
          <a:stretch/>
        </p:blipFill>
        <p:spPr>
          <a:xfrm flipH="1">
            <a:off x="7273800" y="3168000"/>
            <a:ext cx="1006200" cy="862200"/>
          </a:xfrm>
          <a:prstGeom prst="rect">
            <a:avLst/>
          </a:prstGeom>
          <a:ln w="0"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_2"/>
          <p:cNvSpPr/>
          <p:nvPr/>
        </p:nvSpPr>
        <p:spPr>
          <a:xfrm>
            <a:off x="504000" y="226080"/>
            <a:ext cx="9069120" cy="94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0" y="96120"/>
            <a:ext cx="10077480" cy="5571360"/>
          </a:xfrm>
          <a:prstGeom prst="rect">
            <a:avLst/>
          </a:prstGeom>
          <a:ln w="0">
            <a:noFill/>
          </a:ln>
        </p:spPr>
      </p:pic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528120" y="288000"/>
            <a:ext cx="8903880" cy="5112000"/>
          </a:xfrm>
          <a:prstGeom prst="rect">
            <a:avLst/>
          </a:prstGeom>
          <a:ln w="0"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_3"/>
          <p:cNvSpPr/>
          <p:nvPr/>
        </p:nvSpPr>
        <p:spPr>
          <a:xfrm>
            <a:off x="504000" y="226080"/>
            <a:ext cx="2016000" cy="157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System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Dynamics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Model 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0" y="96120"/>
            <a:ext cx="10077480" cy="5571360"/>
          </a:xfrm>
          <a:prstGeom prst="rect">
            <a:avLst/>
          </a:prstGeom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3600000" y="144000"/>
            <a:ext cx="6336000" cy="5391360"/>
          </a:xfrm>
          <a:prstGeom prst="rect">
            <a:avLst/>
          </a:prstGeom>
          <a:ln w="0">
            <a:noFill/>
          </a:ln>
        </p:spPr>
      </p:pic>
      <p:sp>
        <p:nvSpPr>
          <p:cNvPr id="112" name="CustomShape 3_0"/>
          <p:cNvSpPr/>
          <p:nvPr/>
        </p:nvSpPr>
        <p:spPr>
          <a:xfrm>
            <a:off x="506880" y="3746520"/>
            <a:ext cx="2733120" cy="1509480"/>
          </a:xfrm>
          <a:prstGeom prst="rect">
            <a:avLst/>
          </a:prstGeom>
          <a:solidFill>
            <a:srgbClr val="3465a4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Noto Sans CJK SC"/>
              </a:rPr>
              <a:t>Explicit Representation of </a:t>
            </a:r>
            <a:endParaRPr b="0" lang="en-GB" sz="1200" spc="-1" strike="noStrike">
              <a:latin typeface="Arial"/>
            </a:endParaRPr>
          </a:p>
          <a:p>
            <a:pPr lvl="1" marL="432000" indent="-2134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SzPct val="162107"/>
              <a:buBlip>
                <a:blip r:embed="rId3"/>
              </a:buBlip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Noto Sans CJK SC"/>
              </a:rPr>
              <a:t>Accumulations (Inertia)</a:t>
            </a:r>
            <a:endParaRPr b="0" lang="en-GB" sz="1200" spc="-1" strike="noStrike">
              <a:latin typeface="Arial"/>
            </a:endParaRPr>
          </a:p>
          <a:p>
            <a:pPr lvl="1" marL="432000" indent="-2134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SzPct val="162107"/>
              <a:buBlip>
                <a:blip r:embed="rId4"/>
              </a:buBlip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Noto Sans CJK SC"/>
              </a:rPr>
              <a:t>Causal Relationships</a:t>
            </a:r>
            <a:endParaRPr b="0" lang="en-GB" sz="1200" spc="-1" strike="noStrike">
              <a:latin typeface="Arial"/>
            </a:endParaRPr>
          </a:p>
          <a:p>
            <a:pPr lvl="1" marL="432000" indent="-2134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SzPct val="162107"/>
              <a:buBlip>
                <a:blip r:embed="rId5"/>
              </a:buBlip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Noto Sans CJK SC"/>
              </a:rPr>
              <a:t>Exogenous vs Endogenous Variables</a:t>
            </a:r>
            <a:endParaRPr b="0" lang="en-GB" sz="1200" spc="-1" strike="noStrike">
              <a:latin typeface="Arial"/>
            </a:endParaRPr>
          </a:p>
          <a:p>
            <a:pPr lvl="1" marL="432000" indent="-2134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SzPct val="162107"/>
              <a:buBlip>
                <a:blip r:embed="rId6"/>
              </a:buBlip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Noto Sans CJK SC"/>
              </a:rPr>
              <a:t>Feedback Loop visibility (R,B)</a:t>
            </a:r>
            <a:endParaRPr b="0" lang="en-GB" sz="1200" spc="-1" strike="noStrike"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65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_4"/>
          <p:cNvSpPr/>
          <p:nvPr/>
        </p:nvSpPr>
        <p:spPr>
          <a:xfrm>
            <a:off x="504000" y="226080"/>
            <a:ext cx="2088000" cy="94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Model Results 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0" y="96120"/>
            <a:ext cx="10077480" cy="5571360"/>
          </a:xfrm>
          <a:prstGeom prst="rect">
            <a:avLst/>
          </a:prstGeom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5976000" y="1728000"/>
            <a:ext cx="3820680" cy="17280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5976000" y="3528000"/>
            <a:ext cx="3816000" cy="19188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117" name="" descr=""/>
          <p:cNvPicPr/>
          <p:nvPr/>
        </p:nvPicPr>
        <p:blipFill>
          <a:blip r:embed="rId4"/>
          <a:stretch/>
        </p:blipFill>
        <p:spPr>
          <a:xfrm>
            <a:off x="5976000" y="333000"/>
            <a:ext cx="2664000" cy="13230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118" name="" descr=""/>
          <p:cNvPicPr/>
          <p:nvPr/>
        </p:nvPicPr>
        <p:blipFill>
          <a:blip r:embed="rId5"/>
          <a:stretch/>
        </p:blipFill>
        <p:spPr>
          <a:xfrm>
            <a:off x="360000" y="1728000"/>
            <a:ext cx="4396680" cy="374400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</TotalTime>
  <Application>LibreOffice/7.1.2.2$Linux_X86_64 LibreOffice_project/8a45595d069ef5570103caea1b71cc9d82b2aae4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2021-02-08T09:55:39Z</dcterms:created>
  <dc:creator/>
  <dc:description/>
  <dc:language>en-GB</dc:language>
  <cp:lastModifiedBy>Daniel Sepulveda</cp:lastModifiedBy>
  <dcterms:modified xsi:type="dcterms:W3CDTF">2021-05-05T20:23:49Z</dcterms:modified>
  <cp:revision>72</cp:revision>
  <dc:subject/>
  <dc:title/>
</cp:coreProperties>
</file>